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5" r:id="rId3"/>
    <p:sldId id="258" r:id="rId4"/>
    <p:sldId id="259" r:id="rId5"/>
    <p:sldId id="260" r:id="rId6"/>
    <p:sldId id="266" r:id="rId7"/>
    <p:sldId id="262" r:id="rId8"/>
    <p:sldId id="273" r:id="rId9"/>
    <p:sldId id="272" r:id="rId10"/>
    <p:sldId id="274" r:id="rId11"/>
    <p:sldId id="265" r:id="rId12"/>
    <p:sldId id="277" r:id="rId13"/>
    <p:sldId id="268" r:id="rId14"/>
    <p:sldId id="269" r:id="rId15"/>
    <p:sldId id="276" r:id="rId16"/>
    <p:sldId id="282" r:id="rId17"/>
    <p:sldId id="270" r:id="rId18"/>
    <p:sldId id="283" r:id="rId19"/>
    <p:sldId id="278" r:id="rId20"/>
    <p:sldId id="279" r:id="rId21"/>
    <p:sldId id="287" r:id="rId22"/>
    <p:sldId id="280" r:id="rId23"/>
    <p:sldId id="284" r:id="rId24"/>
    <p:sldId id="285" r:id="rId25"/>
    <p:sldId id="286" r:id="rId26"/>
    <p:sldId id="288" r:id="rId27"/>
    <p:sldId id="289" r:id="rId2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55" autoAdjust="0"/>
    <p:restoredTop sz="94638" autoAdjust="0"/>
  </p:normalViewPr>
  <p:slideViewPr>
    <p:cSldViewPr>
      <p:cViewPr varScale="1">
        <p:scale>
          <a:sx n="86" d="100"/>
          <a:sy n="86" d="100"/>
        </p:scale>
        <p:origin x="-98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644394-B516-4997-8AB7-E3E64056E83B}" type="datetimeFigureOut">
              <a:rPr lang="pl-PL" smtClean="0"/>
              <a:pPr/>
              <a:t>2012-03-23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0E087-4070-49B4-A7EF-FBCEF361A25A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2" name="Prostokąt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Prostokąt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Prostokąt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Prostokąt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Prostokąt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56" name="Prostokąt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Prostokąt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Prostokąt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Prostokąt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644394-B516-4997-8AB7-E3E64056E83B}" type="datetimeFigureOut">
              <a:rPr lang="pl-PL" smtClean="0"/>
              <a:pPr/>
              <a:t>2012-03-23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0E087-4070-49B4-A7EF-FBCEF361A25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olny kształt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Dowolny kształt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Dowolny kształt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Dowolny kształt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Dowolny kształt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Dowolny kształt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Dowolny kształt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Dowolny kształt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Dowolny kształt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Dowolny kształt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Dowolny kształt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Dowolny kształt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Dowolny kształt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Dowolny kształt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Dowolny kształt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644394-B516-4997-8AB7-E3E64056E83B}" type="datetimeFigureOut">
              <a:rPr lang="pl-PL" smtClean="0"/>
              <a:pPr/>
              <a:t>2012-03-23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0E087-4070-49B4-A7EF-FBCEF361A25A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Prostokąt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Prostokąt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Prostokąt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644394-B516-4997-8AB7-E3E64056E83B}" type="datetimeFigureOut">
              <a:rPr lang="pl-PL" smtClean="0"/>
              <a:pPr/>
              <a:t>2012-03-23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0E087-4070-49B4-A7EF-FBCEF361A25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rostokąt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644394-B516-4997-8AB7-E3E64056E83B}" type="datetimeFigureOut">
              <a:rPr lang="pl-PL" smtClean="0"/>
              <a:pPr/>
              <a:t>2012-03-23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0E087-4070-49B4-A7EF-FBCEF361A25A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6" name="Prostokąt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Prostokąt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Prostokąt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Prostokąt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Prostokąt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Prostokąt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Prostokąt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Prostokąt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Prostokąt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644394-B516-4997-8AB7-E3E64056E83B}" type="datetimeFigureOut">
              <a:rPr lang="pl-PL" smtClean="0"/>
              <a:pPr/>
              <a:t>2012-03-23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0E087-4070-49B4-A7EF-FBCEF361A25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644394-B516-4997-8AB7-E3E64056E83B}" type="datetimeFigureOut">
              <a:rPr lang="pl-PL" smtClean="0"/>
              <a:pPr/>
              <a:t>2012-03-23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0E087-4070-49B4-A7EF-FBCEF361A25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644394-B516-4997-8AB7-E3E64056E83B}" type="datetimeFigureOut">
              <a:rPr lang="pl-PL" smtClean="0"/>
              <a:pPr/>
              <a:t>2012-03-23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0E087-4070-49B4-A7EF-FBCEF361A25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Łącznik prosty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upa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Łącznik prosty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Łącznik prosty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Łącznik prosty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grpSp>
        <p:nvGrpSpPr>
          <p:cNvPr id="14" name="Grupa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Łącznik prosty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Łącznik prosty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Łącznik prosty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a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Łącznik prosty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Łącznik prosty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Łącznik prosty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4F644394-B516-4997-8AB7-E3E64056E83B}" type="datetimeFigureOut">
              <a:rPr lang="pl-PL" smtClean="0"/>
              <a:pPr/>
              <a:t>2012-03-23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D6C0E087-4070-49B4-A7EF-FBCEF361A25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644394-B516-4997-8AB7-E3E64056E83B}" type="datetimeFigureOut">
              <a:rPr lang="pl-PL" smtClean="0"/>
              <a:pPr/>
              <a:t>2012-03-23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0E087-4070-49B4-A7EF-FBCEF361A25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644394-B516-4997-8AB7-E3E64056E83B}" type="datetimeFigureOut">
              <a:rPr lang="pl-PL" smtClean="0"/>
              <a:pPr/>
              <a:t>2012-03-23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0E087-4070-49B4-A7EF-FBCEF361A25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Prostokąt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Prostokąt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Prostokąt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Prostokąt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Prostokąt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F644394-B516-4997-8AB7-E3E64056E83B}" type="datetimeFigureOut">
              <a:rPr lang="pl-PL" smtClean="0"/>
              <a:pPr/>
              <a:t>2012-03-23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D6C0E087-4070-49B4-A7EF-FBCEF361A25A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gatka\Documents\38500120.mpg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gatka\Documents\38500260.mpg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14400" y="3645024"/>
            <a:ext cx="7772400" cy="2160240"/>
          </a:xfrm>
        </p:spPr>
        <p:txBody>
          <a:bodyPr/>
          <a:lstStyle/>
          <a:p>
            <a:r>
              <a:rPr lang="pl-PL" dirty="0" smtClean="0"/>
              <a:t>ZANIM ZACZNIECIE BIEGAĆ…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914400" y="548680"/>
            <a:ext cx="7772400" cy="1224136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4" name="Obraz 3" descr="funny_wallpapers_run_on_a_distance_009194_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332656"/>
            <a:ext cx="4802426" cy="3001516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4572000" y="5805264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Agata Bielińska 2012</a:t>
            </a:r>
            <a:endParaRPr lang="pl-PL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ZANIM ZACZNIECIE BIEGAĆ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ZA BIEGI O DUŻEJ CZĘSTOTLIWOŚCI UZNAJE SIĘ &gt;32KM NA TYDZIEŃ</a:t>
            </a:r>
          </a:p>
          <a:p>
            <a:pPr>
              <a:buNone/>
            </a:pPr>
            <a:endParaRPr lang="pl-PL" dirty="0" smtClean="0"/>
          </a:p>
          <a:p>
            <a:r>
              <a:rPr lang="pl-PL" dirty="0" smtClean="0"/>
              <a:t> CZĘSTOŚĆ USZKODZEŃ 34-65%</a:t>
            </a:r>
          </a:p>
          <a:p>
            <a:pPr>
              <a:buNone/>
            </a:pPr>
            <a:endParaRPr lang="pl-PL" dirty="0" smtClean="0"/>
          </a:p>
          <a:p>
            <a:r>
              <a:rPr lang="pl-PL" dirty="0" smtClean="0"/>
              <a:t>NAJCZĘSTSZĄ PRZYCZYNĄ SĄ BŁĘDY TRENINGOWE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 CZYM BĘDZIEMY MÓWIĆ?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PRZYGOTOWANIE DO BIEGANIA</a:t>
            </a:r>
          </a:p>
          <a:p>
            <a:pPr>
              <a:buNone/>
            </a:pPr>
            <a:endParaRPr lang="pl-PL" dirty="0" smtClean="0"/>
          </a:p>
          <a:p>
            <a:r>
              <a:rPr lang="pl-PL" dirty="0" smtClean="0"/>
              <a:t>Rozciąganie</a:t>
            </a:r>
          </a:p>
          <a:p>
            <a:r>
              <a:rPr lang="pl-PL" dirty="0" smtClean="0"/>
              <a:t>Stabilizacja</a:t>
            </a:r>
          </a:p>
          <a:p>
            <a:r>
              <a:rPr lang="pl-PL" dirty="0" smtClean="0"/>
              <a:t>Trening uzupełniający</a:t>
            </a:r>
          </a:p>
          <a:p>
            <a:endParaRPr lang="pl-PL" dirty="0" smtClean="0"/>
          </a:p>
          <a:p>
            <a:endParaRPr lang="pl-PL" dirty="0" smtClean="0"/>
          </a:p>
          <a:p>
            <a:r>
              <a:rPr lang="pl-PL" dirty="0" smtClean="0"/>
              <a:t>NAJCZĘSTSZE PROBLEMY U BIEGACZY</a:t>
            </a:r>
          </a:p>
          <a:p>
            <a:endParaRPr lang="pl-PL" dirty="0" smtClean="0"/>
          </a:p>
          <a:p>
            <a:endParaRPr lang="pl-PL" dirty="0" smtClean="0"/>
          </a:p>
          <a:p>
            <a:pPr>
              <a:buNone/>
            </a:pPr>
            <a:endParaRPr lang="pl-PL" dirty="0"/>
          </a:p>
        </p:txBody>
      </p:sp>
      <p:pic>
        <p:nvPicPr>
          <p:cNvPr id="4" name="Obraz 3" descr="yao-ming-runn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5866" y="2492896"/>
            <a:ext cx="3358676" cy="2376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ROZCIĄGANIE</a:t>
            </a:r>
            <a:endParaRPr lang="pl-PL" dirty="0"/>
          </a:p>
        </p:txBody>
      </p:sp>
      <p:pic>
        <p:nvPicPr>
          <p:cNvPr id="4" name="Symbol zastępczy zawartości 3" descr="22Physed-blog48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716016" y="260648"/>
            <a:ext cx="1463040" cy="975360"/>
          </a:xfrm>
        </p:spPr>
      </p:pic>
      <p:sp>
        <p:nvSpPr>
          <p:cNvPr id="6" name="Symbol zastępczy zawartości 5"/>
          <p:cNvSpPr>
            <a:spLocks noGrp="1"/>
          </p:cNvSpPr>
          <p:nvPr>
            <p:ph sz="half" idx="2"/>
          </p:nvPr>
        </p:nvSpPr>
        <p:spPr>
          <a:xfrm>
            <a:off x="395536" y="1772816"/>
            <a:ext cx="7920880" cy="4525963"/>
          </a:xfrm>
        </p:spPr>
        <p:txBody>
          <a:bodyPr>
            <a:normAutofit lnSpcReduction="10000"/>
          </a:bodyPr>
          <a:lstStyle/>
          <a:p>
            <a:r>
              <a:rPr lang="pl-PL" dirty="0" smtClean="0"/>
              <a:t>Prawidłowa długość mięśni, która pozwala na pełen zakres ruchu w stawach umożliwia: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pl-PL" dirty="0" smtClean="0"/>
              <a:t>-</a:t>
            </a:r>
            <a:r>
              <a:rPr lang="pl-PL" dirty="0" err="1" smtClean="0"/>
              <a:t>wydolniejszą</a:t>
            </a:r>
            <a:r>
              <a:rPr lang="pl-PL" dirty="0" smtClean="0"/>
              <a:t> pracę mięśni</a:t>
            </a:r>
          </a:p>
          <a:p>
            <a:pPr>
              <a:buNone/>
            </a:pPr>
            <a:r>
              <a:rPr lang="pl-PL" dirty="0" smtClean="0"/>
              <a:t>	-większą siła</a:t>
            </a:r>
          </a:p>
          <a:p>
            <a:pPr>
              <a:buNone/>
            </a:pPr>
            <a:r>
              <a:rPr lang="pl-PL" dirty="0" smtClean="0"/>
              <a:t>	-większą szybkość</a:t>
            </a:r>
          </a:p>
          <a:p>
            <a:pPr>
              <a:buNone/>
            </a:pPr>
            <a:r>
              <a:rPr lang="pl-PL" dirty="0" smtClean="0"/>
              <a:t>	-mniejsze ryzyko urazów sportowych</a:t>
            </a:r>
          </a:p>
          <a:p>
            <a:pPr>
              <a:buNone/>
            </a:pPr>
            <a:r>
              <a:rPr lang="pl-PL" dirty="0" smtClean="0"/>
              <a:t>	-mniejsze ryzyko przeciążeń</a:t>
            </a:r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dirty="0" smtClean="0"/>
              <a:t>MIĘSIEŃ PRZYKURCZONY= MIĘSIEŃ OSŁABIONY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6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8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0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2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4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4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ROZCIĄGANIE</a:t>
            </a:r>
            <a:endParaRPr lang="pl-PL" dirty="0"/>
          </a:p>
        </p:txBody>
      </p:sp>
      <p:pic>
        <p:nvPicPr>
          <p:cNvPr id="4" name="Symbol zastępczy zawartości 3" descr="F0044487-Close_up_of_athlete_stretching_on_track-SPL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48906" y="2780928"/>
            <a:ext cx="3903160" cy="2592288"/>
          </a:xfrm>
        </p:spPr>
      </p:pic>
      <p:sp>
        <p:nvSpPr>
          <p:cNvPr id="6" name="Symbol zastępczy zawartości 5"/>
          <p:cNvSpPr>
            <a:spLocks noGrp="1"/>
          </p:cNvSpPr>
          <p:nvPr>
            <p:ph sz="half" idx="2"/>
          </p:nvPr>
        </p:nvSpPr>
        <p:spPr>
          <a:xfrm>
            <a:off x="0" y="1770501"/>
            <a:ext cx="9144000" cy="108243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dirty="0" smtClean="0"/>
              <a:t>ROZCIĄGANIE STATYCZNE  ? ROZCIĄGANIE DYNAMICZNE</a:t>
            </a:r>
            <a:endParaRPr lang="pl-PL" dirty="0"/>
          </a:p>
        </p:txBody>
      </p:sp>
      <p:pic>
        <p:nvPicPr>
          <p:cNvPr id="5" name="Symbol zastępczy zawartości 3" descr="stretching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2785837"/>
            <a:ext cx="3672408" cy="25873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2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 CZYM BĘDZIEMY MÓWIĆ?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PRZYGOTOWANIE DO BIEGANIA</a:t>
            </a:r>
          </a:p>
          <a:p>
            <a:pPr>
              <a:buNone/>
            </a:pPr>
            <a:endParaRPr lang="pl-PL" dirty="0" smtClean="0"/>
          </a:p>
          <a:p>
            <a:r>
              <a:rPr lang="pl-PL" dirty="0" smtClean="0"/>
              <a:t>Rozciąganie</a:t>
            </a:r>
          </a:p>
          <a:p>
            <a:r>
              <a:rPr lang="pl-PL" dirty="0" smtClean="0"/>
              <a:t>Stabilizacja</a:t>
            </a:r>
          </a:p>
          <a:p>
            <a:r>
              <a:rPr lang="pl-PL" dirty="0" smtClean="0"/>
              <a:t>Trening </a:t>
            </a:r>
            <a:r>
              <a:rPr lang="pl-PL" dirty="0" smtClean="0"/>
              <a:t>uzupełniający</a:t>
            </a:r>
          </a:p>
          <a:p>
            <a:endParaRPr lang="pl-PL" dirty="0" smtClean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dirty="0" smtClean="0"/>
              <a:t>NAJCZĘSTSZE PROBLEMY U BIEGACZY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STABILIZACJA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pic>
        <p:nvPicPr>
          <p:cNvPr id="6" name="Symbol zastępczy zawartości 5" descr="93_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2204864"/>
            <a:ext cx="2808312" cy="1870336"/>
          </a:xfrm>
        </p:spPr>
      </p:pic>
      <p:pic>
        <p:nvPicPr>
          <p:cNvPr id="7" name="Symbol zastępczy zawartości 6" descr="home-workout-plans-home-gym-workout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1043608" y="4437112"/>
            <a:ext cx="2160240" cy="2160240"/>
          </a:xfrm>
        </p:spPr>
      </p:pic>
      <p:pic>
        <p:nvPicPr>
          <p:cNvPr id="8" name="Obraz 7" descr="PeopleRunningOnBeac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80112" y="2204864"/>
            <a:ext cx="2448272" cy="2020796"/>
          </a:xfrm>
          <a:prstGeom prst="rect">
            <a:avLst/>
          </a:prstGeom>
        </p:spPr>
      </p:pic>
      <p:pic>
        <p:nvPicPr>
          <p:cNvPr id="9" name="Obraz 8" descr="305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36096" y="4725144"/>
            <a:ext cx="2699125" cy="1643092"/>
          </a:xfrm>
          <a:prstGeom prst="rect">
            <a:avLst/>
          </a:prstGeom>
        </p:spPr>
      </p:pic>
      <p:sp>
        <p:nvSpPr>
          <p:cNvPr id="11" name="pole tekstowe 10"/>
          <p:cNvSpPr txBox="1"/>
          <p:nvPr/>
        </p:nvSpPr>
        <p:spPr>
          <a:xfrm>
            <a:off x="683568" y="1340768"/>
            <a:ext cx="7632848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l-PL" dirty="0" smtClean="0"/>
              <a:t>TRENING SIŁOWY                                     VS                        TRENING FUNKCJONALNY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STABILIZACJA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>
                <a:solidFill>
                  <a:schemeClr val="accent2"/>
                </a:solidFill>
              </a:rPr>
              <a:t>TRENING Z TAŚMĄ</a:t>
            </a:r>
            <a:endParaRPr lang="pl-PL" dirty="0">
              <a:solidFill>
                <a:schemeClr val="accent2"/>
              </a:solidFill>
            </a:endParaRPr>
          </a:p>
        </p:txBody>
      </p:sp>
      <p:pic>
        <p:nvPicPr>
          <p:cNvPr id="4" name="Obraz 3" descr="9691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2204864"/>
            <a:ext cx="3085976" cy="3085976"/>
          </a:xfrm>
          <a:prstGeom prst="rect">
            <a:avLst/>
          </a:prstGeom>
        </p:spPr>
      </p:pic>
      <p:pic>
        <p:nvPicPr>
          <p:cNvPr id="5" name="Obraz 4" descr="320px-Theraband_Ankle_Composi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2636912"/>
            <a:ext cx="2592288" cy="1944216"/>
          </a:xfrm>
          <a:prstGeom prst="rect">
            <a:avLst/>
          </a:prstGeom>
        </p:spPr>
      </p:pic>
      <p:pic>
        <p:nvPicPr>
          <p:cNvPr id="6" name="Obraz 5" descr="theraband-exercises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80312" y="-1"/>
            <a:ext cx="1763688" cy="2821901"/>
          </a:xfrm>
          <a:prstGeom prst="rect">
            <a:avLst/>
          </a:prstGeom>
        </p:spPr>
      </p:pic>
      <p:pic>
        <p:nvPicPr>
          <p:cNvPr id="7" name="Obraz 6" descr="THERASSIS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5229200"/>
            <a:ext cx="2592288" cy="1446859"/>
          </a:xfrm>
          <a:prstGeom prst="rect">
            <a:avLst/>
          </a:prstGeom>
        </p:spPr>
      </p:pic>
      <p:pic>
        <p:nvPicPr>
          <p:cNvPr id="8" name="Obraz 7" descr="theraband-exercise-pack-multiple-strengths-_cms_site_products_images_3611-1-574_800_800_Fals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83968" y="2204864"/>
            <a:ext cx="1656184" cy="3096344"/>
          </a:xfrm>
          <a:prstGeom prst="rect">
            <a:avLst/>
          </a:prstGeom>
        </p:spPr>
      </p:pic>
      <p:pic>
        <p:nvPicPr>
          <p:cNvPr id="9" name="Obraz 8" descr="20071014dsc_456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05687" y="3501008"/>
            <a:ext cx="1738313" cy="28575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STABILIZACJA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>
                <a:solidFill>
                  <a:schemeClr val="accent2"/>
                </a:solidFill>
              </a:rPr>
              <a:t>TRENING Z PIŁKĄ</a:t>
            </a:r>
            <a:endParaRPr lang="pl-PL" dirty="0">
              <a:solidFill>
                <a:schemeClr val="accent2"/>
              </a:solidFill>
            </a:endParaRPr>
          </a:p>
        </p:txBody>
      </p:sp>
      <p:pic>
        <p:nvPicPr>
          <p:cNvPr id="4" name="Obraz 3" descr="10657508-woman-sitting-on-pilates-ball-and-doing-exercises-for-leg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636912"/>
            <a:ext cx="3168352" cy="2122796"/>
          </a:xfrm>
          <a:prstGeom prst="rect">
            <a:avLst/>
          </a:prstGeom>
        </p:spPr>
      </p:pic>
      <p:pic>
        <p:nvPicPr>
          <p:cNvPr id="5" name="Obraz 4" descr="istockyogabal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7" y="4748027"/>
            <a:ext cx="3168352" cy="2109973"/>
          </a:xfrm>
          <a:prstGeom prst="rect">
            <a:avLst/>
          </a:prstGeom>
        </p:spPr>
      </p:pic>
      <p:pic>
        <p:nvPicPr>
          <p:cNvPr id="6" name="Obraz 5" descr="stability-ball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48265" y="2204864"/>
            <a:ext cx="2195736" cy="2524125"/>
          </a:xfrm>
          <a:prstGeom prst="rect">
            <a:avLst/>
          </a:prstGeom>
        </p:spPr>
      </p:pic>
      <p:pic>
        <p:nvPicPr>
          <p:cNvPr id="7" name="Obraz 6" descr="Tuck1-f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48115" y="0"/>
            <a:ext cx="2195885" cy="2195885"/>
          </a:xfrm>
          <a:prstGeom prst="rect">
            <a:avLst/>
          </a:prstGeom>
        </p:spPr>
      </p:pic>
      <p:pic>
        <p:nvPicPr>
          <p:cNvPr id="8" name="Obraz 7" descr="image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51920" y="3429000"/>
            <a:ext cx="2921637" cy="1944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STABILIZACJA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2"/>
                </a:solidFill>
              </a:rPr>
              <a:t>TRENING NA PODUSZCE SENSOMOTORYCZNEJ</a:t>
            </a:r>
            <a:endParaRPr lang="pl-PL" dirty="0">
              <a:solidFill>
                <a:schemeClr val="accent2"/>
              </a:solidFill>
            </a:endParaRPr>
          </a:p>
        </p:txBody>
      </p:sp>
      <p:pic>
        <p:nvPicPr>
          <p:cNvPr id="4" name="Obraz 3" descr="31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0152" y="476672"/>
            <a:ext cx="2945904" cy="1962709"/>
          </a:xfrm>
          <a:prstGeom prst="rect">
            <a:avLst/>
          </a:prstGeom>
        </p:spPr>
      </p:pic>
      <p:pic>
        <p:nvPicPr>
          <p:cNvPr id="5" name="Obraz 4" descr="StabilityTrainerBLKFoot5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4978584"/>
            <a:ext cx="2165226" cy="1879416"/>
          </a:xfrm>
          <a:prstGeom prst="rect">
            <a:avLst/>
          </a:prstGeom>
        </p:spPr>
      </p:pic>
      <p:pic>
        <p:nvPicPr>
          <p:cNvPr id="6" name="Obraz 5" descr="z10089833X,Cwiczenia-na-propriocepcje-na-poduszce-rehabilitacyjnej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63888" y="2953602"/>
            <a:ext cx="3456384" cy="35283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 CZYM BĘDZIEMY MÓWIĆ?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PRZYGOTOWANIE DO BIEGANIA</a:t>
            </a:r>
          </a:p>
          <a:p>
            <a:pPr>
              <a:buNone/>
            </a:pPr>
            <a:endParaRPr lang="pl-PL" dirty="0" smtClean="0"/>
          </a:p>
          <a:p>
            <a:r>
              <a:rPr lang="pl-PL" dirty="0" smtClean="0"/>
              <a:t>Rozciąganie</a:t>
            </a:r>
          </a:p>
          <a:p>
            <a:r>
              <a:rPr lang="pl-PL" dirty="0" smtClean="0"/>
              <a:t>Stabilizacja</a:t>
            </a:r>
          </a:p>
          <a:p>
            <a:r>
              <a:rPr lang="pl-PL" dirty="0" smtClean="0"/>
              <a:t>Trening uzupełniający</a:t>
            </a:r>
          </a:p>
          <a:p>
            <a:endParaRPr lang="pl-PL" dirty="0" smtClean="0"/>
          </a:p>
          <a:p>
            <a:endParaRPr lang="pl-PL" dirty="0" smtClean="0"/>
          </a:p>
          <a:p>
            <a:r>
              <a:rPr lang="pl-PL" dirty="0" smtClean="0"/>
              <a:t>NAJCZĘSTSZE PROBLEMY U BIEGACZY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TRENING UZUPEŁNIAJĄCY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pl-PL" dirty="0" smtClean="0"/>
          </a:p>
          <a:p>
            <a:endParaRPr lang="pl-PL" dirty="0" smtClean="0"/>
          </a:p>
          <a:p>
            <a:r>
              <a:rPr lang="pl-PL" dirty="0" smtClean="0"/>
              <a:t>Aktywność innych grup mięśniowych</a:t>
            </a:r>
          </a:p>
          <a:p>
            <a:r>
              <a:rPr lang="pl-PL" dirty="0" smtClean="0"/>
              <a:t>Inny rodzaj treningu</a:t>
            </a:r>
          </a:p>
          <a:p>
            <a:r>
              <a:rPr lang="pl-PL" dirty="0" smtClean="0"/>
              <a:t>Odciążenie stawów</a:t>
            </a:r>
          </a:p>
          <a:p>
            <a:r>
              <a:rPr lang="pl-PL" dirty="0" smtClean="0"/>
              <a:t>Normalizacja 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PŁYWANIE: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Odciążenie stawów</a:t>
            </a:r>
          </a:p>
          <a:p>
            <a:r>
              <a:rPr lang="pl-PL" dirty="0" smtClean="0"/>
              <a:t>Wydolność oddechowa</a:t>
            </a:r>
          </a:p>
          <a:p>
            <a:r>
              <a:rPr lang="pl-PL" dirty="0" smtClean="0"/>
              <a:t>Duże grupy mięśniowe</a:t>
            </a:r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/>
          </a:p>
        </p:txBody>
      </p:sp>
      <p:pic>
        <p:nvPicPr>
          <p:cNvPr id="4" name="Obraz 3" descr="swim-cha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79912" y="3429000"/>
            <a:ext cx="4860032" cy="30682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JAZDA NA ROWERZE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Wzmocnienie pracy nóg</a:t>
            </a:r>
          </a:p>
          <a:p>
            <a:r>
              <a:rPr lang="pl-PL" dirty="0" smtClean="0"/>
              <a:t>Aktywność w łańcuchu zamkniętym</a:t>
            </a:r>
          </a:p>
          <a:p>
            <a:r>
              <a:rPr lang="pl-PL" dirty="0" smtClean="0"/>
              <a:t>Wysiłek aerobowy</a:t>
            </a:r>
          </a:p>
          <a:p>
            <a:pPr>
              <a:buNone/>
            </a:pPr>
            <a:endParaRPr lang="pl-PL" dirty="0"/>
          </a:p>
        </p:txBody>
      </p:sp>
      <p:pic>
        <p:nvPicPr>
          <p:cNvPr id="4" name="Obraz 3" descr="triathlon_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3573016"/>
            <a:ext cx="3888432" cy="28537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JOGA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Elastyczność mięśni</a:t>
            </a:r>
          </a:p>
          <a:p>
            <a:r>
              <a:rPr lang="pl-PL" dirty="0" smtClean="0"/>
              <a:t>Rozciąganie mięśni</a:t>
            </a:r>
          </a:p>
          <a:p>
            <a:r>
              <a:rPr lang="pl-PL" dirty="0" smtClean="0"/>
              <a:t>Stabilizacja</a:t>
            </a:r>
            <a:endParaRPr lang="pl-PL" dirty="0"/>
          </a:p>
        </p:txBody>
      </p:sp>
      <p:pic>
        <p:nvPicPr>
          <p:cNvPr id="4" name="Obraz 3" descr="ht[264]_ashtanga_yoga_classe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1412776"/>
            <a:ext cx="3312368" cy="38575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 CZYM BĘDZIEMY MÓWIĆ?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PRZYGOTOWANIE DO BIEGANIA</a:t>
            </a:r>
          </a:p>
          <a:p>
            <a:pPr>
              <a:buNone/>
            </a:pPr>
            <a:endParaRPr lang="pl-PL" dirty="0" smtClean="0"/>
          </a:p>
          <a:p>
            <a:r>
              <a:rPr lang="pl-PL" dirty="0" smtClean="0"/>
              <a:t>Rozciąganie</a:t>
            </a:r>
          </a:p>
          <a:p>
            <a:r>
              <a:rPr lang="pl-PL" dirty="0" smtClean="0"/>
              <a:t>Stabilizacja</a:t>
            </a:r>
          </a:p>
          <a:p>
            <a:r>
              <a:rPr lang="pl-PL" dirty="0" smtClean="0"/>
              <a:t>Trening uzupełniający</a:t>
            </a:r>
          </a:p>
          <a:p>
            <a:pPr>
              <a:buNone/>
            </a:pPr>
            <a:endParaRPr lang="pl-PL" dirty="0" smtClean="0"/>
          </a:p>
          <a:p>
            <a:r>
              <a:rPr lang="pl-PL" dirty="0" smtClean="0"/>
              <a:t>NAJCZĘSTSZE PROBLEMY U BIEGACZY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200" dirty="0" smtClean="0"/>
              <a:t>NAJCZĘSTSZE PROBLEMY U BIEGACZY:</a:t>
            </a:r>
            <a:endParaRPr lang="pl-PL" sz="3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Dysfunkcja ścięgna Achillesa</a:t>
            </a:r>
          </a:p>
          <a:p>
            <a:r>
              <a:rPr lang="pl-PL" dirty="0" smtClean="0"/>
              <a:t> Zapalenie powięzi podeszwowej</a:t>
            </a:r>
          </a:p>
          <a:p>
            <a:r>
              <a:rPr lang="pl-PL" dirty="0" smtClean="0"/>
              <a:t>Bóle goleni</a:t>
            </a:r>
          </a:p>
          <a:p>
            <a:r>
              <a:rPr lang="pl-PL" dirty="0" smtClean="0"/>
              <a:t>Bóle przedniej części kości piszczelowej</a:t>
            </a:r>
          </a:p>
          <a:p>
            <a:r>
              <a:rPr lang="pl-PL" dirty="0" smtClean="0"/>
              <a:t> Ból w przedniej części stawu kolanowego</a:t>
            </a:r>
          </a:p>
          <a:p>
            <a:r>
              <a:rPr lang="pl-PL" dirty="0" smtClean="0"/>
              <a:t>Zespół pasma biodrowo- piszczelowego</a:t>
            </a:r>
          </a:p>
          <a:p>
            <a:r>
              <a:rPr lang="pl-PL" dirty="0" smtClean="0"/>
              <a:t>Bóle w pachwinie</a:t>
            </a:r>
          </a:p>
          <a:p>
            <a:r>
              <a:rPr lang="pl-PL" dirty="0" smtClean="0"/>
              <a:t>Złamanie z przeciążenia</a:t>
            </a:r>
          </a:p>
          <a:p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DYSFUNKCJE ŚCIĘGNA ACHILLESA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ANATOMIA</a:t>
            </a:r>
          </a:p>
          <a:p>
            <a:pPr>
              <a:buNone/>
            </a:pPr>
            <a:endParaRPr lang="pl-PL" dirty="0" smtClean="0"/>
          </a:p>
          <a:p>
            <a:r>
              <a:rPr lang="pl-PL" dirty="0" smtClean="0"/>
              <a:t>Najmocniejsze i największe ścięgno</a:t>
            </a:r>
          </a:p>
          <a:p>
            <a:pPr>
              <a:buNone/>
            </a:pPr>
            <a:endParaRPr lang="pl-PL" dirty="0" smtClean="0"/>
          </a:p>
          <a:p>
            <a:r>
              <a:rPr lang="pl-PL" dirty="0" smtClean="0"/>
              <a:t> Tworzy je mięsień brzuchaty łydki i mięsień </a:t>
            </a:r>
            <a:r>
              <a:rPr lang="pl-PL" dirty="0" err="1" smtClean="0"/>
              <a:t>płaszczkowaty</a:t>
            </a:r>
            <a:endParaRPr lang="pl-PL" dirty="0" smtClean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ccc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708920"/>
            <a:ext cx="3024336" cy="3024336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800" dirty="0" smtClean="0"/>
              <a:t>DYSFUNKCJE ŚCIĘGNA ACHILLESA</a:t>
            </a: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15616" y="1772816"/>
            <a:ext cx="7772400" cy="4572000"/>
          </a:xfrm>
        </p:spPr>
        <p:txBody>
          <a:bodyPr/>
          <a:lstStyle/>
          <a:p>
            <a:r>
              <a:rPr lang="pl-PL" dirty="0" smtClean="0"/>
              <a:t>ANATOMIA</a:t>
            </a:r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/>
          </a:p>
        </p:txBody>
      </p:sp>
      <p:pic>
        <p:nvPicPr>
          <p:cNvPr id="10" name="Obraz 9" descr="dfg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2708920"/>
            <a:ext cx="3212976" cy="3212976"/>
          </a:xfrm>
          <a:prstGeom prst="rect">
            <a:avLst/>
          </a:prstGeom>
        </p:spPr>
      </p:pic>
      <p:pic>
        <p:nvPicPr>
          <p:cNvPr id="12" name="Obraz 11" descr="aaa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87824" y="2636912"/>
            <a:ext cx="3212976" cy="3212976"/>
          </a:xfrm>
          <a:prstGeom prst="rect">
            <a:avLst/>
          </a:prstGeom>
        </p:spPr>
      </p:pic>
      <p:pic>
        <p:nvPicPr>
          <p:cNvPr id="14" name="Obraz 13" descr="vvvv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96136" y="2636912"/>
            <a:ext cx="2664296" cy="30243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DYSFUNKCJA ŚCIĘGNA ACHILLESA</a:t>
            </a:r>
            <a:endParaRPr lang="pl-PL" dirty="0"/>
          </a:p>
        </p:txBody>
      </p:sp>
      <p:pic>
        <p:nvPicPr>
          <p:cNvPr id="4" name="38500120.mpg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895600" y="2165350"/>
            <a:ext cx="3810000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DYSFUNKCJA ŚCIĘGNA ACHILLESA</a:t>
            </a:r>
            <a:endParaRPr lang="pl-PL" dirty="0"/>
          </a:p>
        </p:txBody>
      </p:sp>
      <p:pic>
        <p:nvPicPr>
          <p:cNvPr id="6" name="38500260.mpg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895600" y="2165350"/>
            <a:ext cx="3810000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DYSFUNKCJE ŚCIĘGNA ACHILLESA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Naderwanie ścięgna</a:t>
            </a:r>
          </a:p>
          <a:p>
            <a:pPr>
              <a:buNone/>
            </a:pPr>
            <a:endParaRPr lang="pl-PL" dirty="0" smtClean="0"/>
          </a:p>
          <a:p>
            <a:r>
              <a:rPr lang="pl-PL" dirty="0" smtClean="0"/>
              <a:t>Zapalenie ścięgna</a:t>
            </a:r>
          </a:p>
          <a:p>
            <a:pPr>
              <a:buNone/>
            </a:pPr>
            <a:endParaRPr lang="pl-PL" dirty="0" smtClean="0"/>
          </a:p>
          <a:p>
            <a:r>
              <a:rPr lang="pl-PL" dirty="0" smtClean="0"/>
              <a:t>Zapalenie kaletki głębokiej ścięgna</a:t>
            </a:r>
          </a:p>
          <a:p>
            <a:pPr>
              <a:buNone/>
            </a:pPr>
            <a:endParaRPr lang="pl-PL" dirty="0" smtClean="0"/>
          </a:p>
          <a:p>
            <a:r>
              <a:rPr lang="pl-PL" dirty="0" smtClean="0"/>
              <a:t>Całkowite zerwanie ścięgna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PRZYPADEK </a:t>
            </a:r>
            <a:r>
              <a:rPr lang="pl-PL" dirty="0" smtClean="0"/>
              <a:t>KLINICZNY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endParaRPr lang="pl-PL" dirty="0" smtClean="0"/>
          </a:p>
          <a:p>
            <a:pPr algn="just">
              <a:buNone/>
            </a:pPr>
            <a:r>
              <a:rPr lang="pl-PL" dirty="0" smtClean="0"/>
              <a:t> </a:t>
            </a:r>
            <a:r>
              <a:rPr lang="pl-PL" dirty="0" smtClean="0"/>
              <a:t>    </a:t>
            </a:r>
            <a:r>
              <a:rPr lang="pl-PL" dirty="0" smtClean="0"/>
              <a:t>U </a:t>
            </a:r>
            <a:r>
              <a:rPr lang="pl-PL" dirty="0" smtClean="0"/>
              <a:t>45 letniego mężczyzny stwierdzono uraz. </a:t>
            </a:r>
          </a:p>
          <a:p>
            <a:pPr algn="just">
              <a:buNone/>
            </a:pPr>
            <a:r>
              <a:rPr lang="pl-PL" dirty="0" smtClean="0"/>
              <a:t>	W czasie gry w tenisa wykonując ruch do przodu, poczuł nagły silny ból pięty. Początkowo sądził, że jego przeciwnik uderzył go rakietą, jednak kiedy się odwrócił, przeciwnik był bardzo daleko</a:t>
            </a:r>
            <a:r>
              <a:rPr lang="pl-PL" dirty="0" smtClean="0"/>
              <a:t>…</a:t>
            </a:r>
          </a:p>
          <a:p>
            <a:pPr algn="just">
              <a:buNone/>
            </a:pPr>
            <a:endParaRPr lang="pl-PL" dirty="0" smtClean="0"/>
          </a:p>
          <a:p>
            <a:pPr algn="ctr">
              <a:buNone/>
            </a:pPr>
            <a:r>
              <a:rPr lang="pl-PL" sz="6000" b="1" dirty="0" smtClean="0">
                <a:solidFill>
                  <a:schemeClr val="accent2"/>
                </a:solidFill>
              </a:rPr>
              <a:t>???</a:t>
            </a:r>
            <a:endParaRPr lang="pl-PL" sz="60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PRZYPADEK KLINICZNY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 ciągu kilku minut wystąpił znaczny obrzęk kostki</a:t>
            </a:r>
          </a:p>
          <a:p>
            <a:pPr>
              <a:buNone/>
            </a:pPr>
            <a:endParaRPr lang="pl-PL" dirty="0" smtClean="0"/>
          </a:p>
          <a:p>
            <a:r>
              <a:rPr lang="pl-PL" dirty="0" smtClean="0"/>
              <a:t>Pacjent nie mógł zgiąć grzbietowo stopy</a:t>
            </a:r>
          </a:p>
          <a:p>
            <a:endParaRPr lang="pl-PL" dirty="0" smtClean="0"/>
          </a:p>
          <a:p>
            <a:r>
              <a:rPr lang="pl-PL" dirty="0" smtClean="0"/>
              <a:t>Pacjent nie mógł stanąć na palcach</a:t>
            </a:r>
          </a:p>
          <a:p>
            <a:pPr>
              <a:buNone/>
            </a:pPr>
            <a:endParaRPr lang="pl-PL" dirty="0" smtClean="0"/>
          </a:p>
          <a:p>
            <a:r>
              <a:rPr lang="pl-PL" dirty="0" smtClean="0"/>
              <a:t>Pojawił się krwiak w okolicach kostki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PRZYPADEK KLINICZNY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pl-PL" dirty="0" smtClean="0">
                <a:solidFill>
                  <a:schemeClr val="accent2"/>
                </a:solidFill>
              </a:rPr>
              <a:t>ROZPOZNANIE</a:t>
            </a:r>
          </a:p>
          <a:p>
            <a:r>
              <a:rPr lang="pl-PL" dirty="0" smtClean="0"/>
              <a:t>Należy brać pod uwagę uszkodzenie kości i tkanek miękkich</a:t>
            </a:r>
          </a:p>
          <a:p>
            <a:r>
              <a:rPr lang="pl-PL" dirty="0" smtClean="0"/>
              <a:t>Wykonano: MR i USG</a:t>
            </a:r>
          </a:p>
          <a:p>
            <a:pPr>
              <a:buNone/>
            </a:pPr>
            <a:r>
              <a:rPr lang="pl-PL" dirty="0" smtClean="0">
                <a:solidFill>
                  <a:schemeClr val="accent2"/>
                </a:solidFill>
              </a:rPr>
              <a:t>DIAGNOZA:</a:t>
            </a:r>
          </a:p>
          <a:p>
            <a:pPr>
              <a:buNone/>
            </a:pPr>
            <a:r>
              <a:rPr lang="pl-PL" dirty="0" smtClean="0"/>
              <a:t>	Częściowe przerwanie ciągłości ścięgna piętowego</a:t>
            </a:r>
          </a:p>
          <a:p>
            <a:pPr>
              <a:buNone/>
            </a:pPr>
            <a:r>
              <a:rPr lang="pl-PL" dirty="0" smtClean="0">
                <a:solidFill>
                  <a:schemeClr val="accent2"/>
                </a:solidFill>
              </a:rPr>
              <a:t>LECZENIE:</a:t>
            </a:r>
          </a:p>
          <a:p>
            <a:pPr>
              <a:buNone/>
            </a:pPr>
            <a:r>
              <a:rPr lang="pl-PL" dirty="0" smtClean="0"/>
              <a:t>	Zachowawcze, fizjoterapia 3 miesiące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 MOGŁO BYĆ GORZEJ…</a:t>
            </a:r>
            <a:endParaRPr lang="pl-PL" dirty="0"/>
          </a:p>
        </p:txBody>
      </p:sp>
      <p:pic>
        <p:nvPicPr>
          <p:cNvPr id="4" name="Symbol zastępczy zawartości 3" descr="achilleszerwan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59832" y="1331242"/>
            <a:ext cx="3600400" cy="530313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4294967295"/>
          </p:nvPr>
        </p:nvSpPr>
        <p:spPr>
          <a:xfrm>
            <a:off x="683568" y="1628800"/>
            <a:ext cx="7772400" cy="4572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8000" b="1" dirty="0" smtClean="0">
                <a:solidFill>
                  <a:schemeClr val="accent2"/>
                </a:solidFill>
              </a:rPr>
              <a:t>POWODZENIA!</a:t>
            </a:r>
            <a:endParaRPr lang="pl-PL" sz="8000" b="1" dirty="0">
              <a:solidFill>
                <a:schemeClr val="accent2"/>
              </a:solidFill>
            </a:endParaRPr>
          </a:p>
        </p:txBody>
      </p:sp>
      <p:pic>
        <p:nvPicPr>
          <p:cNvPr id="4" name="Obraz 3" descr="yoga-for-runners-2-300x2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3212976"/>
            <a:ext cx="3936438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646</TotalTime>
  <Words>315</Words>
  <Application>Microsoft Office PowerPoint</Application>
  <PresentationFormat>Pokaz na ekranie (4:3)</PresentationFormat>
  <Paragraphs>136</Paragraphs>
  <Slides>27</Slides>
  <Notes>0</Notes>
  <HiddenSlides>0</HiddenSlides>
  <MMClips>2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28" baseType="lpstr">
      <vt:lpstr>Metro</vt:lpstr>
      <vt:lpstr>ZANIM ZACZNIECIE BIEGAĆ…   </vt:lpstr>
      <vt:lpstr>ZANIM ZACZNIECIE BIEGAĆ</vt:lpstr>
      <vt:lpstr>O CZYM BĘDZIEMY MÓWIĆ?</vt:lpstr>
      <vt:lpstr>ROZCIĄGANIE</vt:lpstr>
      <vt:lpstr>ROZCIĄGANIE</vt:lpstr>
      <vt:lpstr>O CZYM BĘDZIEMY MÓWIĆ?</vt:lpstr>
      <vt:lpstr>STABILIZACJA  </vt:lpstr>
      <vt:lpstr>STABILIZACJA</vt:lpstr>
      <vt:lpstr>STABILIZACJA</vt:lpstr>
      <vt:lpstr>STABILIZACJA</vt:lpstr>
      <vt:lpstr>O CZYM BĘDZIEMY MÓWIĆ?</vt:lpstr>
      <vt:lpstr>TRENING UZUPEŁNIAJĄCY</vt:lpstr>
      <vt:lpstr>PŁYWANIE:</vt:lpstr>
      <vt:lpstr>JAZDA NA ROWERZE</vt:lpstr>
      <vt:lpstr>JOGA</vt:lpstr>
      <vt:lpstr>O CZYM BĘDZIEMY MÓWIĆ?</vt:lpstr>
      <vt:lpstr>NAJCZĘSTSZE PROBLEMY U BIEGACZY:</vt:lpstr>
      <vt:lpstr>DYSFUNKCJE ŚCIĘGNA ACHILLESA</vt:lpstr>
      <vt:lpstr>DYSFUNKCJE ŚCIĘGNA ACHILLESA</vt:lpstr>
      <vt:lpstr>DYSFUNKCJA ŚCIĘGNA ACHILLESA</vt:lpstr>
      <vt:lpstr>DYSFUNKCJA ŚCIĘGNA ACHILLESA</vt:lpstr>
      <vt:lpstr>DYSFUNKCJE ŚCIĘGNA ACHILLESA</vt:lpstr>
      <vt:lpstr>PRZYPADEK KLINICZNY   </vt:lpstr>
      <vt:lpstr>PRZYPADEK KLINICZNY</vt:lpstr>
      <vt:lpstr>PRZYPADEK KLINICZNY</vt:lpstr>
      <vt:lpstr>A MOGŁO BYĆ GORZEJ…</vt:lpstr>
      <vt:lpstr>Slajd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agatka</dc:creator>
  <cp:lastModifiedBy>agatka</cp:lastModifiedBy>
  <cp:revision>53</cp:revision>
  <dcterms:created xsi:type="dcterms:W3CDTF">2012-03-21T08:04:35Z</dcterms:created>
  <dcterms:modified xsi:type="dcterms:W3CDTF">2012-03-23T21:23:09Z</dcterms:modified>
</cp:coreProperties>
</file>